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geu1iu7tuHlcRWCjYwtZL0UodR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B3603B-BC6A-4769-B40F-F66A04CDAA49}">
  <a:tblStyle styleId="{D9B3603B-BC6A-4769-B40F-F66A04CDAA4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2" name="Google Shape;152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48632bd93_8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48632bd93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48632bd93_8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48632bd93_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48632bd93_8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48632bd93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48632bd93_8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48632bd93_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474be2888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474be288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0" name="Google Shape;23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45a23ced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3" name="Google Shape;243;g1245a23ceda_2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7" name="Google Shape;10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5a23ceda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8" name="Google Shape;118;g1245a23ceda_2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45a23ced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5" name="Google Shape;125;g1245a23ceda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4a4b4ffb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4a4b4ffb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569823" y="4186890"/>
            <a:ext cx="5559550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500" u="none" cap="none" strike="noStrike">
                <a:solidFill>
                  <a:srgbClr val="3D8D42"/>
                </a:solidFill>
                <a:latin typeface="Arial"/>
                <a:ea typeface="Arial"/>
                <a:cs typeface="Arial"/>
                <a:sym typeface="Arial"/>
              </a:rPr>
              <a:t>WELCOME TO VALENCIA</a:t>
            </a:r>
            <a:endParaRPr/>
          </a:p>
        </p:txBody>
      </p:sp>
      <p:pic>
        <p:nvPicPr>
          <p:cNvPr id="14" name="Google Shape;1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28559" y="254643"/>
            <a:ext cx="711485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98" y="1516284"/>
            <a:ext cx="5289001" cy="241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3204" y="0"/>
            <a:ext cx="2478796" cy="19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8704" y="229428"/>
            <a:ext cx="1973745" cy="9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99374" y="3945744"/>
            <a:ext cx="2292626" cy="291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7651" y="215348"/>
            <a:ext cx="2687707" cy="23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3204" y="0"/>
            <a:ext cx="2478796" cy="19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8704" y="229428"/>
            <a:ext cx="1973745" cy="90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kubernetes/kubernetes/issues/109438" TargetMode="External"/><Relationship Id="rId4" Type="http://schemas.openxmlformats.org/officeDocument/2006/relationships/hyperlink" Target="https://jayunit100.blogspot.com/2022/03/my-dev-workflow-for-kpng-windows.html" TargetMode="External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kubernetes/enhancements/issues/225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kubernetes/community/tree/master/sig-windows" TargetMode="External"/><Relationship Id="rId4" Type="http://schemas.openxmlformats.org/officeDocument/2006/relationships/hyperlink" Target="https://github.com/kubernetes/community/blob/master/sig-windows/CONTRIBUTING.md" TargetMode="External"/><Relationship Id="rId5" Type="http://schemas.openxmlformats.org/officeDocument/2006/relationships/hyperlink" Target="https://github.com/kubernetes/community/tree/master/sig-windows#meetings" TargetMode="External"/><Relationship Id="rId6" Type="http://schemas.openxmlformats.org/officeDocument/2006/relationships/hyperlink" Target="https://github.com/kubernetes-sigs/sig-windows-samples/blob/master/PAIRING.md" TargetMode="External"/><Relationship Id="rId7" Type="http://schemas.openxmlformats.org/officeDocument/2006/relationships/hyperlink" Target="https://github.com/orgs/kubernetes/projects/8" TargetMode="Externa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hyperlink" Target="https://www.youtube.com/playlist?list=PL69nYSiGNLP2OH9InCcNkWNu2bl-gmIU4" TargetMode="External"/><Relationship Id="rId12" Type="http://schemas.openxmlformats.org/officeDocument/2006/relationships/hyperlink" Target="https://zoom.us/j/94389601840?pwd=MCs2SEJQWG0zUWpBS3Nod0ZNMmVXQT09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hyperlink" Target="https://kubernetes.io/docs/setup/production-environment/windows/" TargetMode="External"/><Relationship Id="rId9" Type="http://schemas.openxmlformats.org/officeDocument/2006/relationships/hyperlink" Target="https://groups.google.com/forum/#!forum/kubernetes-sig-windows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hyperlink" Target="https://github.com/kubernetes/community/tree/master/sig-window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27.jpg"/><Relationship Id="rId5" Type="http://schemas.openxmlformats.org/officeDocument/2006/relationships/image" Target="../media/image12.png"/><Relationship Id="rId6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kubernetes-sigs/windows-gmsa/releases/tag/v0.3.0" TargetMode="External"/><Relationship Id="rId4" Type="http://schemas.openxmlformats.org/officeDocument/2006/relationships/hyperlink" Target="https://github.com/microsoft/Azure-Key-Vault-Plugin-gMSA" TargetMode="External"/><Relationship Id="rId5" Type="http://schemas.openxmlformats.org/officeDocument/2006/relationships/hyperlink" Target="https://docs.microsoft.com/en-us/virtualization/windowscontainers/manage-containers/manage-serviceaccount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Z_1dI-yR_Fw" TargetMode="External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415801" y="341286"/>
            <a:ext cx="62975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lang="en-CA" sz="4000">
                <a:solidFill>
                  <a:srgbClr val="262626"/>
                </a:solidFill>
              </a:rPr>
              <a:t>Booting Windows Server Containers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50" y="2508548"/>
            <a:ext cx="10793675" cy="267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48632bd93_8_1"/>
          <p:cNvSpPr/>
          <p:nvPr/>
        </p:nvSpPr>
        <p:spPr>
          <a:xfrm>
            <a:off x="266075" y="2009900"/>
            <a:ext cx="11640300" cy="17601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248632bd93_8_1"/>
          <p:cNvSpPr/>
          <p:nvPr/>
        </p:nvSpPr>
        <p:spPr>
          <a:xfrm>
            <a:off x="275850" y="3955675"/>
            <a:ext cx="11640300" cy="1760100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248632bd93_8_1"/>
          <p:cNvSpPr txBox="1"/>
          <p:nvPr/>
        </p:nvSpPr>
        <p:spPr>
          <a:xfrm>
            <a:off x="1752800" y="1133700"/>
            <a:ext cx="1548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00">
                <a:latin typeface="Calibri"/>
                <a:ea typeface="Calibri"/>
                <a:cs typeface="Calibri"/>
                <a:sym typeface="Calibri"/>
              </a:rPr>
              <a:t>Quotas and limits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248632bd93_8_1"/>
          <p:cNvSpPr txBox="1"/>
          <p:nvPr/>
        </p:nvSpPr>
        <p:spPr>
          <a:xfrm>
            <a:off x="3875675" y="1133700"/>
            <a:ext cx="1548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00">
                <a:latin typeface="Calibri"/>
                <a:ea typeface="Calibri"/>
                <a:cs typeface="Calibri"/>
                <a:sym typeface="Calibri"/>
              </a:rPr>
              <a:t>State isolation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1248632bd93_8_1"/>
          <p:cNvSpPr txBox="1"/>
          <p:nvPr/>
        </p:nvSpPr>
        <p:spPr>
          <a:xfrm>
            <a:off x="6161238" y="1133700"/>
            <a:ext cx="1873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00">
                <a:latin typeface="Calibri"/>
                <a:ea typeface="Calibri"/>
                <a:cs typeface="Calibri"/>
                <a:sym typeface="Calibri"/>
              </a:rPr>
              <a:t>Multi-tenant security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248632bd93_8_1"/>
          <p:cNvSpPr txBox="1"/>
          <p:nvPr/>
        </p:nvSpPr>
        <p:spPr>
          <a:xfrm>
            <a:off x="8741525" y="1133700"/>
            <a:ext cx="1873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300">
                <a:latin typeface="Calibri"/>
                <a:ea typeface="Calibri"/>
                <a:cs typeface="Calibri"/>
                <a:sym typeface="Calibri"/>
              </a:rPr>
              <a:t>Hardware virtualization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g1248632bd93_8_1"/>
          <p:cNvCxnSpPr>
            <a:stCxn id="165" idx="2"/>
          </p:cNvCxnSpPr>
          <p:nvPr/>
        </p:nvCxnSpPr>
        <p:spPr>
          <a:xfrm flipH="1">
            <a:off x="9665825" y="2026500"/>
            <a:ext cx="12300" cy="411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" name="Google Shape;167;g1248632bd93_8_1"/>
          <p:cNvCxnSpPr>
            <a:stCxn id="164" idx="2"/>
          </p:cNvCxnSpPr>
          <p:nvPr/>
        </p:nvCxnSpPr>
        <p:spPr>
          <a:xfrm flipH="1">
            <a:off x="7081038" y="2026500"/>
            <a:ext cx="16800" cy="414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" name="Google Shape;168;g1248632bd93_8_1"/>
          <p:cNvCxnSpPr/>
          <p:nvPr/>
        </p:nvCxnSpPr>
        <p:spPr>
          <a:xfrm flipH="1">
            <a:off x="4641713" y="2026500"/>
            <a:ext cx="16800" cy="414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" name="Google Shape;169;g1248632bd93_8_1"/>
          <p:cNvCxnSpPr/>
          <p:nvPr/>
        </p:nvCxnSpPr>
        <p:spPr>
          <a:xfrm flipH="1">
            <a:off x="2518838" y="2008500"/>
            <a:ext cx="16800" cy="414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70" name="Google Shape;170;g1248632bd93_8_1"/>
          <p:cNvGrpSpPr/>
          <p:nvPr/>
        </p:nvGrpSpPr>
        <p:grpSpPr>
          <a:xfrm>
            <a:off x="1441200" y="5901450"/>
            <a:ext cx="9309600" cy="797100"/>
            <a:chOff x="1165550" y="5825250"/>
            <a:chExt cx="9309600" cy="797100"/>
          </a:xfrm>
        </p:grpSpPr>
        <p:sp>
          <p:nvSpPr>
            <p:cNvPr id="171" name="Google Shape;171;g1248632bd93_8_1"/>
            <p:cNvSpPr/>
            <p:nvPr/>
          </p:nvSpPr>
          <p:spPr>
            <a:xfrm>
              <a:off x="2759750" y="5825250"/>
              <a:ext cx="7715400" cy="797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1248632bd93_8_1"/>
            <p:cNvSpPr/>
            <p:nvPr/>
          </p:nvSpPr>
          <p:spPr>
            <a:xfrm>
              <a:off x="1165550" y="5825250"/>
              <a:ext cx="1594200" cy="797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g1248632bd93_8_1"/>
          <p:cNvSpPr txBox="1"/>
          <p:nvPr/>
        </p:nvSpPr>
        <p:spPr>
          <a:xfrm>
            <a:off x="1954250" y="6069150"/>
            <a:ext cx="274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Faster and more efficient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248632bd93_8_1"/>
          <p:cNvSpPr txBox="1"/>
          <p:nvPr/>
        </p:nvSpPr>
        <p:spPr>
          <a:xfrm>
            <a:off x="7583300" y="6069150"/>
            <a:ext cx="274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isolated and secure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248632bd93_8_1"/>
          <p:cNvSpPr/>
          <p:nvPr/>
        </p:nvSpPr>
        <p:spPr>
          <a:xfrm>
            <a:off x="1013200" y="2258975"/>
            <a:ext cx="1206000" cy="1346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Process</a:t>
            </a:r>
            <a:endParaRPr b="1" sz="1600"/>
          </a:p>
        </p:txBody>
      </p:sp>
      <p:sp>
        <p:nvSpPr>
          <p:cNvPr id="176" name="Google Shape;176;g1248632bd93_8_1"/>
          <p:cNvSpPr/>
          <p:nvPr/>
        </p:nvSpPr>
        <p:spPr>
          <a:xfrm>
            <a:off x="1013200" y="4179125"/>
            <a:ext cx="1206000" cy="1346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Process</a:t>
            </a:r>
            <a:endParaRPr b="1" sz="1600"/>
          </a:p>
        </p:txBody>
      </p:sp>
      <p:sp>
        <p:nvSpPr>
          <p:cNvPr id="177" name="Google Shape;177;g1248632bd93_8_1"/>
          <p:cNvSpPr/>
          <p:nvPr/>
        </p:nvSpPr>
        <p:spPr>
          <a:xfrm>
            <a:off x="2814238" y="4162525"/>
            <a:ext cx="1548900" cy="1346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JobObject++</a:t>
            </a:r>
            <a:endParaRPr b="1" sz="1600"/>
          </a:p>
        </p:txBody>
      </p:sp>
      <p:sp>
        <p:nvSpPr>
          <p:cNvPr id="178" name="Google Shape;178;g1248632bd93_8_1"/>
          <p:cNvSpPr/>
          <p:nvPr/>
        </p:nvSpPr>
        <p:spPr>
          <a:xfrm>
            <a:off x="2814226" y="2255888"/>
            <a:ext cx="1548900" cy="1346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Process with cgroups</a:t>
            </a:r>
            <a:endParaRPr b="1" sz="1600"/>
          </a:p>
        </p:txBody>
      </p:sp>
      <p:cxnSp>
        <p:nvCxnSpPr>
          <p:cNvPr id="179" name="Google Shape;179;g1248632bd93_8_1"/>
          <p:cNvCxnSpPr/>
          <p:nvPr/>
        </p:nvCxnSpPr>
        <p:spPr>
          <a:xfrm>
            <a:off x="697050" y="2008500"/>
            <a:ext cx="16500" cy="37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g1248632bd93_8_1"/>
          <p:cNvSpPr txBox="1"/>
          <p:nvPr/>
        </p:nvSpPr>
        <p:spPr>
          <a:xfrm rot="-5400000">
            <a:off x="-243150" y="4597225"/>
            <a:ext cx="143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900">
                <a:latin typeface="Calibri"/>
                <a:ea typeface="Calibri"/>
                <a:cs typeface="Calibri"/>
                <a:sym typeface="Calibri"/>
              </a:rPr>
              <a:t>Windows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248632bd93_8_1"/>
          <p:cNvSpPr txBox="1"/>
          <p:nvPr/>
        </p:nvSpPr>
        <p:spPr>
          <a:xfrm rot="-5400000">
            <a:off x="-243150" y="2684700"/>
            <a:ext cx="1436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900">
                <a:latin typeface="Calibri"/>
                <a:ea typeface="Calibri"/>
                <a:cs typeface="Calibri"/>
                <a:sym typeface="Calibri"/>
              </a:rPr>
              <a:t>Linux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248632bd93_8_1"/>
          <p:cNvSpPr/>
          <p:nvPr/>
        </p:nvSpPr>
        <p:spPr>
          <a:xfrm>
            <a:off x="5018838" y="4162525"/>
            <a:ext cx="1701900" cy="134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Windows Server Containers</a:t>
            </a:r>
            <a:endParaRPr b="1" sz="1600"/>
          </a:p>
        </p:txBody>
      </p:sp>
      <p:sp>
        <p:nvSpPr>
          <p:cNvPr id="183" name="Google Shape;183;g1248632bd93_8_1"/>
          <p:cNvSpPr/>
          <p:nvPr/>
        </p:nvSpPr>
        <p:spPr>
          <a:xfrm>
            <a:off x="5002490" y="2241675"/>
            <a:ext cx="1734600" cy="1346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Docker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(LXC++)</a:t>
            </a:r>
            <a:endParaRPr b="1"/>
          </a:p>
        </p:txBody>
      </p:sp>
      <p:sp>
        <p:nvSpPr>
          <p:cNvPr id="184" name="Google Shape;184;g1248632bd93_8_1"/>
          <p:cNvSpPr/>
          <p:nvPr/>
        </p:nvSpPr>
        <p:spPr>
          <a:xfrm>
            <a:off x="7530875" y="4162525"/>
            <a:ext cx="1701900" cy="134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Hyper-V Containers</a:t>
            </a:r>
            <a:endParaRPr b="1" sz="1600"/>
          </a:p>
        </p:txBody>
      </p:sp>
      <p:sp>
        <p:nvSpPr>
          <p:cNvPr id="185" name="Google Shape;185;g1248632bd93_8_1"/>
          <p:cNvSpPr/>
          <p:nvPr/>
        </p:nvSpPr>
        <p:spPr>
          <a:xfrm>
            <a:off x="7514527" y="2255900"/>
            <a:ext cx="1734600" cy="1346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Kata Containers</a:t>
            </a:r>
            <a:endParaRPr b="1" sz="1600"/>
          </a:p>
        </p:txBody>
      </p:sp>
      <p:sp>
        <p:nvSpPr>
          <p:cNvPr id="186" name="Google Shape;186;g1248632bd93_8_1"/>
          <p:cNvSpPr/>
          <p:nvPr/>
        </p:nvSpPr>
        <p:spPr>
          <a:xfrm>
            <a:off x="9958763" y="4162525"/>
            <a:ext cx="1701900" cy="1346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Hyper-V Virtual Machine</a:t>
            </a:r>
            <a:endParaRPr b="1" sz="1600"/>
          </a:p>
        </p:txBody>
      </p:sp>
      <p:sp>
        <p:nvSpPr>
          <p:cNvPr id="187" name="Google Shape;187;g1248632bd93_8_1"/>
          <p:cNvSpPr/>
          <p:nvPr/>
        </p:nvSpPr>
        <p:spPr>
          <a:xfrm>
            <a:off x="9950340" y="2255900"/>
            <a:ext cx="1734600" cy="1346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Virtual Machine</a:t>
            </a:r>
            <a:endParaRPr b="1" sz="1600"/>
          </a:p>
        </p:txBody>
      </p:sp>
      <p:sp>
        <p:nvSpPr>
          <p:cNvPr id="188" name="Google Shape;188;g1248632bd93_8_1"/>
          <p:cNvSpPr txBox="1"/>
          <p:nvPr/>
        </p:nvSpPr>
        <p:spPr>
          <a:xfrm>
            <a:off x="236550" y="374400"/>
            <a:ext cx="8238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lang="en-CA" sz="3000">
                <a:solidFill>
                  <a:srgbClr val="262626"/>
                </a:solidFill>
              </a:rPr>
              <a:t>Container Security Spectrum</a:t>
            </a:r>
            <a:endParaRPr b="1" i="0" sz="3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48632bd93_8_62"/>
          <p:cNvSpPr/>
          <p:nvPr/>
        </p:nvSpPr>
        <p:spPr>
          <a:xfrm>
            <a:off x="932000" y="1055075"/>
            <a:ext cx="5654400" cy="5463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248632bd93_8_62"/>
          <p:cNvSpPr txBox="1"/>
          <p:nvPr/>
        </p:nvSpPr>
        <p:spPr>
          <a:xfrm>
            <a:off x="2414450" y="1537275"/>
            <a:ext cx="26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latin typeface="Calibri"/>
                <a:ea typeface="Calibri"/>
                <a:cs typeface="Calibri"/>
                <a:sym typeface="Calibri"/>
              </a:rPr>
              <a:t>Administrator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248632bd93_8_62"/>
          <p:cNvSpPr/>
          <p:nvPr/>
        </p:nvSpPr>
        <p:spPr>
          <a:xfrm>
            <a:off x="2163800" y="2516975"/>
            <a:ext cx="3190800" cy="31257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248632bd93_8_62"/>
          <p:cNvSpPr txBox="1"/>
          <p:nvPr/>
        </p:nvSpPr>
        <p:spPr>
          <a:xfrm>
            <a:off x="2414450" y="2905950"/>
            <a:ext cx="26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latin typeface="Calibri"/>
                <a:ea typeface="Calibri"/>
                <a:cs typeface="Calibri"/>
                <a:sym typeface="Calibri"/>
              </a:rPr>
              <a:t>Container</a:t>
            </a:r>
            <a:r>
              <a:rPr b="1" lang="en-CA" sz="1800">
                <a:latin typeface="Calibri"/>
                <a:ea typeface="Calibri"/>
                <a:cs typeface="Calibri"/>
                <a:sym typeface="Calibri"/>
              </a:rPr>
              <a:t>Administrator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248632bd93_8_62"/>
          <p:cNvSpPr/>
          <p:nvPr/>
        </p:nvSpPr>
        <p:spPr>
          <a:xfrm>
            <a:off x="2749050" y="3367650"/>
            <a:ext cx="2157300" cy="21255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248632bd93_8_62"/>
          <p:cNvSpPr txBox="1"/>
          <p:nvPr/>
        </p:nvSpPr>
        <p:spPr>
          <a:xfrm>
            <a:off x="2414450" y="4133100"/>
            <a:ext cx="26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latin typeface="Calibri"/>
                <a:ea typeface="Calibri"/>
                <a:cs typeface="Calibri"/>
                <a:sym typeface="Calibri"/>
              </a:rPr>
              <a:t>ContainerUser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1248632bd93_8_62"/>
          <p:cNvSpPr txBox="1"/>
          <p:nvPr/>
        </p:nvSpPr>
        <p:spPr>
          <a:xfrm>
            <a:off x="848975" y="316175"/>
            <a:ext cx="215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latin typeface="Calibri"/>
                <a:ea typeface="Calibri"/>
                <a:cs typeface="Calibri"/>
                <a:sym typeface="Calibri"/>
              </a:rPr>
              <a:t>“Sphere of influence”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248632bd93_8_62"/>
          <p:cNvSpPr txBox="1"/>
          <p:nvPr/>
        </p:nvSpPr>
        <p:spPr>
          <a:xfrm>
            <a:off x="7443425" y="1700500"/>
            <a:ext cx="40347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latin typeface="Calibri"/>
                <a:ea typeface="Calibri"/>
                <a:cs typeface="Calibri"/>
                <a:sym typeface="Calibri"/>
              </a:rPr>
              <a:t>Both the host Administrator and ContainerAdministrator are members of Builtin\Administrators!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CA" sz="1600">
                <a:latin typeface="Calibri"/>
                <a:ea typeface="Calibri"/>
                <a:cs typeface="Calibri"/>
                <a:sym typeface="Calibri"/>
              </a:rPr>
              <a:t>The container assumes isolation from the host, all instances of the well-known Builtin\Administrators group share the same SID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g1248632bd93_8_4"/>
          <p:cNvGraphicFramePr/>
          <p:nvPr/>
        </p:nvGraphicFramePr>
        <p:xfrm>
          <a:off x="381925" y="72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{D9B3603B-BC6A-4769-B40F-F66A04CDAA49}</a:tableStyleId>
              </a:tblPr>
              <a:tblGrid>
                <a:gridCol w="3611500"/>
                <a:gridCol w="753525"/>
              </a:tblGrid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Privilege Name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SeIncreaseQuotaPrivilege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SeSecurityPrivilege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SeTakeOwnershipPrivilege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SeLoadDriverPrivilege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SeSystemProfilePrivilege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SeSystemtimePrivilege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SeProfileSingleProcessPrivilege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SeIncreaseBasePriorityPrivilege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SeCreatePagefilePrivilege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SeBackupPrivilege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SeRestorePrivilege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SeShutdownPrivilege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SeDebugPrivilege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SeSystemEnvironmentPrivilege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/>
                        <a:t>SeChangeNotifyPrivilege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1C61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Enabled</a:t>
                      </a:r>
                      <a:endParaRPr b="1" sz="1100">
                        <a:solidFill>
                          <a:srgbClr val="1C619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SeRemoteShutdownPrivilege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SeUndockPrivilege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SeManageVolumePrivilege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/>
                        <a:t>SeImpersonatePrivilege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1C61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Enabled</a:t>
                      </a:r>
                      <a:endParaRPr b="1" sz="1100">
                        <a:solidFill>
                          <a:srgbClr val="1C619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/>
                        <a:t>SeCreateGlobalPrivilege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1C61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Enabled</a:t>
                      </a:r>
                      <a:endParaRPr b="1" sz="1100">
                        <a:solidFill>
                          <a:srgbClr val="1C619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SeIncreaseWorkingSetPrivilege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SeTimeZonePrivilege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SeCreateSymbolicLinkPrivilege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SeDelegateSessionUserImpersonatePrivilege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6" name="Google Shape;206;g1248632bd93_8_4"/>
          <p:cNvSpPr txBox="1"/>
          <p:nvPr/>
        </p:nvSpPr>
        <p:spPr>
          <a:xfrm>
            <a:off x="282275" y="172650"/>
            <a:ext cx="361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Calibri"/>
                <a:ea typeface="Calibri"/>
                <a:cs typeface="Calibri"/>
                <a:sym typeface="Calibri"/>
              </a:rPr>
              <a:t>ContainerAdministrator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248632bd93_8_4"/>
          <p:cNvSpPr txBox="1"/>
          <p:nvPr/>
        </p:nvSpPr>
        <p:spPr>
          <a:xfrm>
            <a:off x="5262175" y="1397250"/>
            <a:ext cx="5531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What can it do?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Install user mode services and </a:t>
            </a: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 (i.e. IIS) that persist across the build and deployment cycle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Make container OS configuration changes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Create new user accounts with </a:t>
            </a: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container</a:t>
            </a: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 admin rights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What can’t it do?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Directly interact with the host without permission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CA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What it shouldn’t do:</a:t>
            </a:r>
            <a:endParaRPr b="1" sz="1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Run application-sensitive workloads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Be given access to the host filesystem (use HostProcess!)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Google Shape;212;g1248632bd93_8_54"/>
          <p:cNvGraphicFramePr/>
          <p:nvPr/>
        </p:nvGraphicFramePr>
        <p:xfrm>
          <a:off x="265675" y="97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{D9B3603B-BC6A-4769-B40F-F66A04CDAA49}</a:tableStyleId>
              </a:tblPr>
              <a:tblGrid>
                <a:gridCol w="3611500"/>
                <a:gridCol w="753525"/>
              </a:tblGrid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Privilege Name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/>
                        <a:t>SeChangeNotifyPrivilege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solidFill>
                            <a:srgbClr val="1C61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Enabled</a:t>
                      </a:r>
                      <a:endParaRPr b="1" sz="1100">
                        <a:solidFill>
                          <a:srgbClr val="1C619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/>
                        <a:t>SeIncreaseWorkingSetPrivilege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Disabled</a:t>
                      </a:r>
                      <a:endParaRPr sz="1100">
                        <a:solidFill>
                          <a:srgbClr val="BFBFB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" name="Google Shape;213;g1248632bd93_8_54"/>
          <p:cNvSpPr txBox="1"/>
          <p:nvPr/>
        </p:nvSpPr>
        <p:spPr>
          <a:xfrm>
            <a:off x="381925" y="160500"/>
            <a:ext cx="361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latin typeface="Calibri"/>
                <a:ea typeface="Calibri"/>
                <a:cs typeface="Calibri"/>
                <a:sym typeface="Calibri"/>
              </a:rPr>
              <a:t>ContainerUser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248632bd93_8_54"/>
          <p:cNvSpPr txBox="1"/>
          <p:nvPr/>
        </p:nvSpPr>
        <p:spPr>
          <a:xfrm>
            <a:off x="265675" y="1895400"/>
            <a:ext cx="55317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What can it do?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Prevent against accidental misconfiguration and limit attack surface for hostile workloads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Run application workloads that do not require special privileges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What can’t it do?</a:t>
            </a:r>
            <a:endParaRPr b="1"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user mode services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container OS configuration changes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new accounts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Directly interact with the host without permission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800">
                <a:latin typeface="Calibri"/>
                <a:ea typeface="Calibri"/>
                <a:cs typeface="Calibri"/>
                <a:sym typeface="Calibri"/>
              </a:rPr>
            </a:br>
            <a:r>
              <a:rPr b="1" lang="en-CA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What it shouldn’t do:</a:t>
            </a:r>
            <a:endParaRPr b="1" sz="1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Run application-sensitive workloads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Be given access to the host filesystem (use HostProcess!)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248632bd93_8_54"/>
          <p:cNvSpPr txBox="1"/>
          <p:nvPr/>
        </p:nvSpPr>
        <p:spPr>
          <a:xfrm>
            <a:off x="7190475" y="1705975"/>
            <a:ext cx="3611400" cy="1908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563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>
                <a:latin typeface="Calibri"/>
                <a:ea typeface="Calibri"/>
                <a:cs typeface="Calibri"/>
                <a:sym typeface="Calibri"/>
              </a:rPr>
              <a:t>What if I want something with more specific permissions?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Calibri"/>
                <a:ea typeface="Calibri"/>
                <a:cs typeface="Calibri"/>
                <a:sym typeface="Calibri"/>
              </a:rPr>
              <a:t>Create the user with custom permissions using ContainerAdministrator </a:t>
            </a:r>
            <a:r>
              <a:rPr b="1" lang="en-CA" sz="1600">
                <a:latin typeface="Calibri"/>
                <a:ea typeface="Calibri"/>
                <a:cs typeface="Calibri"/>
                <a:sym typeface="Calibri"/>
              </a:rPr>
              <a:t>at build time</a:t>
            </a:r>
            <a:r>
              <a:rPr lang="en-CA" sz="1600">
                <a:latin typeface="Calibri"/>
                <a:ea typeface="Calibri"/>
                <a:cs typeface="Calibri"/>
                <a:sym typeface="Calibri"/>
              </a:rPr>
              <a:t>, through tools like  secedit, Set-Privilege cmdlet, or ntrights.exe.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/>
          <p:nvPr/>
        </p:nvSpPr>
        <p:spPr>
          <a:xfrm>
            <a:off x="606232" y="2001697"/>
            <a:ext cx="69404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Kube-Proxy Next Gen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12474be2888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775" y="1262924"/>
            <a:ext cx="6289674" cy="526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2474be2888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050" y="1516450"/>
            <a:ext cx="2270175" cy="507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2474be2888_1_2"/>
          <p:cNvSpPr txBox="1"/>
          <p:nvPr/>
        </p:nvSpPr>
        <p:spPr>
          <a:xfrm>
            <a:off x="821850" y="190750"/>
            <a:ext cx="9119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lang="en-CA" sz="3600">
                <a:solidFill>
                  <a:srgbClr val="262626"/>
                </a:solidFill>
              </a:rPr>
              <a:t>KPNG windows… kernel and userspace ports</a:t>
            </a:r>
            <a:endParaRPr b="1" sz="36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821851" y="190761"/>
            <a:ext cx="6297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lang="en-CA" sz="4000">
                <a:solidFill>
                  <a:srgbClr val="262626"/>
                </a:solidFill>
              </a:rPr>
              <a:t>KPNG windows : How to test it….</a:t>
            </a:r>
            <a:endParaRPr b="1" sz="4000">
              <a:solidFill>
                <a:srgbClr val="262626"/>
              </a:solidFill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1905500" y="2808100"/>
            <a:ext cx="84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63675" y="1516450"/>
            <a:ext cx="5117700" cy="5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Reduce the amount of work windows nodes need to do by eliminating direct Kube connection to APIServer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Eliminate the need to share linux and windows logic in the Kube proxy by making a windows specific backend with its own configuration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Create Network Gateways automatically as part of Kube proxy </a:t>
            </a:r>
            <a:r>
              <a:rPr lang="en-CA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https://github.com/kubernetes/kubernetes/issues/109438</a:t>
            </a: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Home for the Windows Userspace proxy now that it is deprecated in-tree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Develop it with KPNG, </a:t>
            </a:r>
            <a:r>
              <a:rPr lang="en-CA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https://jayunit100.blogspot.com/2022/03/my-dev-workflow-for-kpng-windows.html</a:t>
            </a:r>
            <a:r>
              <a:rPr lang="en-CA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257" y="1846150"/>
            <a:ext cx="6297600" cy="460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/>
          <p:nvPr/>
        </p:nvSpPr>
        <p:spPr>
          <a:xfrm>
            <a:off x="606232" y="2001697"/>
            <a:ext cx="69404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4000">
                <a:solidFill>
                  <a:srgbClr val="262626"/>
                </a:solidFill>
              </a:rPr>
              <a:t>What’s Next and</a:t>
            </a:r>
            <a:br>
              <a:rPr b="1" lang="en-CA" sz="4000">
                <a:solidFill>
                  <a:srgbClr val="262626"/>
                </a:solidFill>
              </a:rPr>
            </a:br>
            <a:r>
              <a:rPr b="1" lang="en-CA" sz="4000">
                <a:solidFill>
                  <a:srgbClr val="262626"/>
                </a:solidFill>
              </a:rPr>
              <a:t>Additional Resources</a:t>
            </a:r>
            <a:endParaRPr b="1" sz="40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45a23ceda_2_34"/>
          <p:cNvSpPr txBox="1"/>
          <p:nvPr/>
        </p:nvSpPr>
        <p:spPr>
          <a:xfrm>
            <a:off x="415801" y="341286"/>
            <a:ext cx="6297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lang="en-CA" sz="4000">
                <a:solidFill>
                  <a:srgbClr val="262626"/>
                </a:solidFill>
              </a:rPr>
              <a:t>What’s Next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245a23ceda_2_34"/>
          <p:cNvSpPr txBox="1"/>
          <p:nvPr/>
        </p:nvSpPr>
        <p:spPr>
          <a:xfrm>
            <a:off x="521975" y="1616175"/>
            <a:ext cx="9733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HNS performance </a:t>
            </a:r>
            <a:r>
              <a:rPr lang="en-CA">
                <a:latin typeface="Calibri"/>
                <a:ea typeface="Calibri"/>
                <a:cs typeface="Calibri"/>
                <a:sym typeface="Calibri"/>
              </a:rPr>
              <a:t>enhancements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CA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time it takes to sync rules in clusters with lots of services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HostProcessContainers usability </a:t>
            </a:r>
            <a:r>
              <a:rPr lang="en-CA">
                <a:latin typeface="Calibri"/>
                <a:ea typeface="Calibri"/>
                <a:cs typeface="Calibri"/>
                <a:sym typeface="Calibri"/>
              </a:rPr>
              <a:t>improvements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More options for RunAs users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Predictable volume mount paths</a:t>
            </a:r>
            <a:br>
              <a:rPr lang="en-CA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`kubectl logs` work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CA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https://github.com/kubernetes/enhancements/issues/2258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Perf tests for Windows nodes</a:t>
            </a:r>
            <a:br>
              <a:rPr lang="en-CA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File ACL improvements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606232" y="1293811"/>
            <a:ext cx="6940461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What's New With </a:t>
            </a:r>
            <a:br>
              <a:rPr b="1" i="0" lang="en-CA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CA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SIG-Windows and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 Dive Into Windows </a:t>
            </a:r>
            <a:br>
              <a:rPr b="1" i="0" lang="en-CA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CA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 Users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606232" y="3825282"/>
            <a:ext cx="6940461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2500" u="none" cap="none" strike="noStrike">
                <a:solidFill>
                  <a:srgbClr val="3D8D42"/>
                </a:solidFill>
                <a:latin typeface="Arial"/>
                <a:ea typeface="Arial"/>
                <a:cs typeface="Arial"/>
                <a:sym typeface="Arial"/>
              </a:rPr>
              <a:t>Mark Rossetti, Microsoft</a:t>
            </a:r>
            <a:br>
              <a:rPr b="0" i="0" lang="en-CA" sz="2500" u="none" cap="none" strike="noStrike">
                <a:solidFill>
                  <a:srgbClr val="3D8D4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2500">
                <a:solidFill>
                  <a:srgbClr val="3D8D42"/>
                </a:solidFill>
              </a:rPr>
              <a:t>Brandon Smith</a:t>
            </a:r>
            <a:r>
              <a:rPr b="0" i="0" lang="en-CA" sz="2500" u="none" cap="none" strike="noStrike">
                <a:solidFill>
                  <a:srgbClr val="3D8D4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CA" sz="2500">
                <a:solidFill>
                  <a:srgbClr val="3D8D42"/>
                </a:solidFill>
              </a:rPr>
              <a:t>Microsoft</a:t>
            </a:r>
            <a:endParaRPr b="0" i="0" sz="2500" u="none" cap="none" strike="noStrike">
              <a:solidFill>
                <a:srgbClr val="3D8D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3D8D42"/>
                </a:solidFill>
              </a:rPr>
              <a:t>Jay Vyas, VMware</a:t>
            </a:r>
            <a:endParaRPr b="0" i="0" sz="2500" u="none" cap="none" strike="noStrike">
              <a:solidFill>
                <a:srgbClr val="3D8D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500">
                <a:solidFill>
                  <a:srgbClr val="3D8D42"/>
                </a:solidFill>
              </a:rPr>
              <a:t>Claudiu Belu, Cloudbase Solutions</a:t>
            </a:r>
            <a:endParaRPr b="0" i="0" sz="2500" u="none" cap="none" strike="noStrike">
              <a:solidFill>
                <a:srgbClr val="3D8D4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3D8D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/>
        </p:nvSpPr>
        <p:spPr>
          <a:xfrm>
            <a:off x="415801" y="341286"/>
            <a:ext cx="979499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i="0" lang="en-CA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Special Thanks and New Contributors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819625" y="1629950"/>
            <a:ext cx="7293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latin typeface="Calibri"/>
                <a:ea typeface="Calibri"/>
                <a:cs typeface="Calibri"/>
                <a:sym typeface="Calibri"/>
              </a:rPr>
              <a:t>Special Thanks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David Schott - For all the help related to Windows network internals 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Aravindh Puthiyaparambil - For all the help with docs, bug triage, code contributions, and more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Calibri"/>
              <a:buChar char="●"/>
            </a:pP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Jamie Phillips - For </a:t>
            </a: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contributions</a:t>
            </a: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to the gMSA webhook - including helm charts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Calibri"/>
              <a:buChar char="●"/>
            </a:pP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Ravi Gudimetla - For code contributions and running our weekly CI signal triage meeting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Calibri"/>
              <a:buChar char="●"/>
            </a:pP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Yongkun Gui - For performance </a:t>
            </a: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improvements</a:t>
            </a: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to load balancers in Windows kube-proxy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Calibri"/>
              <a:buChar char="●"/>
            </a:pP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Danny Canter - For Windows containerd work and HostProcessContainers support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Calibri"/>
              <a:buChar char="●"/>
            </a:pP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Scott Rosenberg - and TeraSky for work on multi OS clusters with Cluster API Providers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Font typeface="Calibri"/>
              <a:buChar char="●"/>
            </a:pP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Doug Schilling, Mikael Cluseau, Amim Knabben - for helping with Windows Kernel </a:t>
            </a: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proxy</a:t>
            </a:r>
            <a:r>
              <a:rPr lang="en-CA">
                <a:solidFill>
                  <a:srgbClr val="2429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KPNG</a:t>
            </a:r>
            <a:endParaRPr>
              <a:solidFill>
                <a:srgbClr val="24292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736775" y="4185050"/>
            <a:ext cx="683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latin typeface="Calibri"/>
                <a:ea typeface="Calibri"/>
                <a:cs typeface="Calibri"/>
                <a:sym typeface="Calibri"/>
              </a:rPr>
              <a:t>New Contributors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Xinqi Li - Fo</a:t>
            </a:r>
            <a:r>
              <a:rPr lang="en-CA">
                <a:latin typeface="Calibri"/>
                <a:ea typeface="Calibri"/>
                <a:cs typeface="Calibri"/>
                <a:sym typeface="Calibri"/>
              </a:rPr>
              <a:t>r w</a:t>
            </a:r>
            <a:r>
              <a:rPr lang="en-CA">
                <a:latin typeface="Calibri"/>
                <a:ea typeface="Calibri"/>
                <a:cs typeface="Calibri"/>
                <a:sym typeface="Calibri"/>
              </a:rPr>
              <a:t>Improving gGMSA tests and operational readiness specification impl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Marius Oprin - For work on performance testing for Windows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Christian Glombek - For work on the node log viewers enhancement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/>
        </p:nvSpPr>
        <p:spPr>
          <a:xfrm>
            <a:off x="415801" y="341286"/>
            <a:ext cx="62975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i="0" lang="en-CA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How To Contribute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03675" y="933722"/>
            <a:ext cx="10515600" cy="54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en-CA" sz="2400">
                <a:solidFill>
                  <a:srgbClr val="3F3F3F"/>
                </a:solidFill>
              </a:rPr>
              <a:t>Visit our </a:t>
            </a:r>
            <a:r>
              <a:rPr lang="en-CA" sz="24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SIG-Windows community page</a:t>
            </a:r>
            <a:endParaRPr sz="2400"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en-CA" sz="2400">
                <a:solidFill>
                  <a:srgbClr val="3F3F3F"/>
                </a:solidFill>
              </a:rPr>
              <a:t>Follow our </a:t>
            </a:r>
            <a:r>
              <a:rPr lang="en-CA" sz="2400" u="sng">
                <a:solidFill>
                  <a:schemeClr val="hlink"/>
                </a:solidFill>
                <a:hlinkClick r:id="rId4"/>
              </a:rPr>
              <a:t>contributing guide</a:t>
            </a:r>
            <a:br>
              <a:rPr lang="en-CA" sz="2400">
                <a:solidFill>
                  <a:srgbClr val="3F3F3F"/>
                </a:solidFill>
              </a:rPr>
            </a:br>
            <a:endParaRPr sz="2400">
              <a:solidFill>
                <a:srgbClr val="3F3F3F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en-CA" sz="2400">
                <a:solidFill>
                  <a:srgbClr val="3F3F3F"/>
                </a:solidFill>
              </a:rPr>
              <a:t>Join our </a:t>
            </a:r>
            <a:r>
              <a:rPr lang="en-CA" sz="24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 meetings</a:t>
            </a:r>
            <a:r>
              <a:rPr lang="en-CA" sz="2400">
                <a:solidFill>
                  <a:srgbClr val="3F3F3F"/>
                </a:solidFill>
              </a:rPr>
              <a:t> (12:30pm EST every tuesday)</a:t>
            </a:r>
            <a:br>
              <a:rPr lang="en-CA" sz="2400">
                <a:solidFill>
                  <a:srgbClr val="3F3F3F"/>
                </a:solidFill>
              </a:rPr>
            </a:br>
            <a:endParaRPr sz="2400">
              <a:solidFill>
                <a:srgbClr val="3F3F3F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en-CA" sz="2400">
                <a:solidFill>
                  <a:srgbClr val="3F3F3F"/>
                </a:solidFill>
              </a:rPr>
              <a:t>Join our SIG-Windows pairing sessions: </a:t>
            </a:r>
            <a:r>
              <a:rPr lang="en-CA" sz="2400" u="sng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https://github.com/kubernetes-sigs/sig-windows-samples/blob/master/PAIRING.md</a:t>
            </a:r>
            <a:r>
              <a:rPr lang="en-CA" sz="2400">
                <a:solidFill>
                  <a:srgbClr val="3F3F3F"/>
                </a:solidFill>
              </a:rPr>
              <a:t>  (right after the main meeting)</a:t>
            </a:r>
            <a:br>
              <a:rPr lang="en-CA" sz="2400">
                <a:solidFill>
                  <a:srgbClr val="3F3F3F"/>
                </a:solidFill>
              </a:rPr>
            </a:br>
            <a:endParaRPr sz="2400">
              <a:solidFill>
                <a:srgbClr val="3F3F3F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en-CA" sz="2400">
                <a:solidFill>
                  <a:srgbClr val="3F3F3F"/>
                </a:solidFill>
              </a:rPr>
              <a:t>Help us write additional documentation and user stories</a:t>
            </a:r>
            <a:endParaRPr sz="2400">
              <a:solidFill>
                <a:srgbClr val="3F3F3F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●"/>
            </a:pPr>
            <a:r>
              <a:rPr lang="en-CA" sz="2400">
                <a:solidFill>
                  <a:srgbClr val="3F3F3F"/>
                </a:solidFill>
              </a:rPr>
              <a:t>File bugs or review open PRs from our </a:t>
            </a:r>
            <a:r>
              <a:rPr lang="en-CA" sz="2400" u="sng">
                <a:solidFill>
                  <a:srgbClr val="0563C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board</a:t>
            </a:r>
            <a:r>
              <a:rPr lang="en-CA" sz="2400">
                <a:solidFill>
                  <a:srgbClr val="3F3F3F"/>
                </a:solidFill>
              </a:rPr>
              <a:t> </a:t>
            </a:r>
            <a:r>
              <a:rPr b="0" i="0" lang="en-CA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/>
        </p:nvSpPr>
        <p:spPr>
          <a:xfrm>
            <a:off x="415801" y="341286"/>
            <a:ext cx="62975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i="0" lang="en-CA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Community Resources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391201" y="1192175"/>
            <a:ext cx="4621200" cy="53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CA" sz="2300">
                <a:solidFill>
                  <a:srgbClr val="3F3F3F"/>
                </a:solidFill>
              </a:rPr>
              <a:t>Mark Rossetti</a:t>
            </a:r>
            <a:endParaRPr b="1"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Co-Chair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Microsoft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@Mark Rossetti [Slack]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@marosset [GitHub]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CA" sz="2300">
                <a:solidFill>
                  <a:srgbClr val="3F3F3F"/>
                </a:solidFill>
              </a:rPr>
              <a:t>Jay Vyas</a:t>
            </a:r>
            <a:endParaRPr b="1"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Technical Lead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VMWare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@jayunit100 [Slack / GitHub]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CA" sz="2300">
                <a:solidFill>
                  <a:srgbClr val="3F3F3F"/>
                </a:solidFill>
              </a:rPr>
              <a:t>James Sturtevant</a:t>
            </a:r>
            <a:endParaRPr b="1"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Technical Lead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Microsoft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@jsturtevant [Slack / GitHub]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CA" sz="2300">
                <a:solidFill>
                  <a:srgbClr val="3F3F3F"/>
                </a:solidFill>
              </a:rPr>
              <a:t>Claudiu Belu</a:t>
            </a:r>
            <a:endParaRPr b="1"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Technical Lead</a:t>
            </a:r>
            <a:br>
              <a:rPr lang="en-CA" sz="2000">
                <a:solidFill>
                  <a:srgbClr val="3F3F3F"/>
                </a:solidFill>
              </a:rPr>
            </a:br>
            <a:r>
              <a:rPr lang="en-CA" sz="2000">
                <a:solidFill>
                  <a:srgbClr val="3F3F3F"/>
                </a:solidFill>
              </a:rPr>
              <a:t>Cloudbase Solutions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@Claudiu Belu [Slack]</a:t>
            </a:r>
            <a:endParaRPr sz="20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CA" sz="2000">
                <a:solidFill>
                  <a:srgbClr val="3F3F3F"/>
                </a:solidFill>
              </a:rPr>
              <a:t>@claudiubelu [Github]</a:t>
            </a:r>
            <a:endParaRPr sz="2300">
              <a:solidFill>
                <a:srgbClr val="3F3F3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300">
              <a:solidFill>
                <a:srgbClr val="3F3F3F"/>
              </a:solidFill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7026" y="1503180"/>
            <a:ext cx="1043816" cy="66735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5726646" y="4297160"/>
            <a:ext cx="2312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https://kubernetes.io/docs/setup/production-environment/windows/</a:t>
            </a:r>
            <a:endParaRPr sz="1400">
              <a:solidFill>
                <a:srgbClr val="0000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31"/>
          <p:cNvCxnSpPr/>
          <p:nvPr/>
        </p:nvCxnSpPr>
        <p:spPr>
          <a:xfrm>
            <a:off x="5727386" y="3037503"/>
            <a:ext cx="5851500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9" name="Google Shape;26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3265" y="1301312"/>
            <a:ext cx="953424" cy="95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 rot="2668475">
            <a:off x="6490422" y="1401242"/>
            <a:ext cx="1017852" cy="16377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  <a:effectLst>
            <a:outerShdw blurRad="400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000032"/>
                </a:solidFill>
                <a:latin typeface="Arial"/>
                <a:ea typeface="Arial"/>
                <a:cs typeface="Arial"/>
                <a:sym typeface="Arial"/>
              </a:rPr>
              <a:t>Slack.k8s.io</a:t>
            </a:r>
            <a:endParaRPr sz="1200">
              <a:solidFill>
                <a:srgbClr val="0000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e the source image" id="271" name="Google Shape;27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889951" y="3175300"/>
            <a:ext cx="1119216" cy="1119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272" name="Google Shape;272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4537" y="4887848"/>
            <a:ext cx="2444979" cy="183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/>
          <p:nvPr/>
        </p:nvSpPr>
        <p:spPr>
          <a:xfrm>
            <a:off x="8889951" y="1401946"/>
            <a:ext cx="1101731" cy="677454"/>
          </a:xfrm>
          <a:custGeom>
            <a:rect b="b" l="l" r="r" t="t"/>
            <a:pathLst>
              <a:path extrusionOk="0" h="237" w="386">
                <a:moveTo>
                  <a:pt x="386" y="217"/>
                </a:moveTo>
                <a:cubicBezTo>
                  <a:pt x="385" y="217"/>
                  <a:pt x="385" y="217"/>
                  <a:pt x="385" y="217"/>
                </a:cubicBezTo>
                <a:cubicBezTo>
                  <a:pt x="385" y="0"/>
                  <a:pt x="385" y="0"/>
                  <a:pt x="38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217"/>
                  <a:pt x="1" y="217"/>
                  <a:pt x="1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1" y="219"/>
                  <a:pt x="1" y="219"/>
                  <a:pt x="1" y="219"/>
                </a:cubicBezTo>
                <a:cubicBezTo>
                  <a:pt x="1" y="237"/>
                  <a:pt x="1" y="237"/>
                  <a:pt x="1" y="237"/>
                </a:cubicBezTo>
                <a:cubicBezTo>
                  <a:pt x="385" y="237"/>
                  <a:pt x="385" y="237"/>
                  <a:pt x="385" y="237"/>
                </a:cubicBezTo>
                <a:cubicBezTo>
                  <a:pt x="385" y="219"/>
                  <a:pt x="385" y="219"/>
                  <a:pt x="385" y="219"/>
                </a:cubicBezTo>
                <a:lnTo>
                  <a:pt x="386" y="217"/>
                </a:lnTo>
                <a:close/>
                <a:moveTo>
                  <a:pt x="193" y="146"/>
                </a:moveTo>
                <a:cubicBezTo>
                  <a:pt x="26" y="16"/>
                  <a:pt x="26" y="16"/>
                  <a:pt x="26" y="16"/>
                </a:cubicBezTo>
                <a:cubicBezTo>
                  <a:pt x="360" y="16"/>
                  <a:pt x="360" y="16"/>
                  <a:pt x="360" y="16"/>
                </a:cubicBezTo>
                <a:lnTo>
                  <a:pt x="193" y="146"/>
                </a:lnTo>
                <a:close/>
                <a:moveTo>
                  <a:pt x="184" y="159"/>
                </a:moveTo>
                <a:cubicBezTo>
                  <a:pt x="186" y="161"/>
                  <a:pt x="190" y="162"/>
                  <a:pt x="193" y="162"/>
                </a:cubicBezTo>
                <a:cubicBezTo>
                  <a:pt x="196" y="162"/>
                  <a:pt x="200" y="161"/>
                  <a:pt x="202" y="159"/>
                </a:cubicBezTo>
                <a:cubicBezTo>
                  <a:pt x="244" y="127"/>
                  <a:pt x="244" y="127"/>
                  <a:pt x="244" y="127"/>
                </a:cubicBezTo>
                <a:cubicBezTo>
                  <a:pt x="364" y="221"/>
                  <a:pt x="364" y="221"/>
                  <a:pt x="364" y="221"/>
                </a:cubicBezTo>
                <a:cubicBezTo>
                  <a:pt x="22" y="221"/>
                  <a:pt x="22" y="221"/>
                  <a:pt x="22" y="221"/>
                </a:cubicBezTo>
                <a:cubicBezTo>
                  <a:pt x="142" y="127"/>
                  <a:pt x="142" y="127"/>
                  <a:pt x="142" y="127"/>
                </a:cubicBezTo>
                <a:lnTo>
                  <a:pt x="184" y="159"/>
                </a:lnTo>
                <a:close/>
                <a:moveTo>
                  <a:pt x="257" y="116"/>
                </a:moveTo>
                <a:cubicBezTo>
                  <a:pt x="369" y="29"/>
                  <a:pt x="369" y="29"/>
                  <a:pt x="369" y="29"/>
                </a:cubicBezTo>
                <a:cubicBezTo>
                  <a:pt x="369" y="204"/>
                  <a:pt x="369" y="204"/>
                  <a:pt x="369" y="204"/>
                </a:cubicBezTo>
                <a:lnTo>
                  <a:pt x="257" y="116"/>
                </a:lnTo>
                <a:close/>
                <a:moveTo>
                  <a:pt x="17" y="29"/>
                </a:moveTo>
                <a:cubicBezTo>
                  <a:pt x="129" y="116"/>
                  <a:pt x="129" y="116"/>
                  <a:pt x="129" y="116"/>
                </a:cubicBezTo>
                <a:cubicBezTo>
                  <a:pt x="17" y="204"/>
                  <a:pt x="17" y="204"/>
                  <a:pt x="17" y="204"/>
                </a:cubicBezTo>
                <a:lnTo>
                  <a:pt x="17" y="29"/>
                </a:lnTo>
                <a:close/>
              </a:path>
            </a:pathLst>
          </a:custGeom>
          <a:solidFill>
            <a:srgbClr val="00003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8065318" y="4297160"/>
            <a:ext cx="2751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https://github.com/kubernetes/community/tree/master/sig-windows</a:t>
            </a:r>
            <a:r>
              <a:rPr lang="en-CA" sz="1400">
                <a:solidFill>
                  <a:srgbClr val="00003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6164408" y="2447989"/>
            <a:ext cx="12690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000032"/>
                </a:solidFill>
                <a:latin typeface="Arial"/>
                <a:ea typeface="Arial"/>
                <a:cs typeface="Arial"/>
                <a:sym typeface="Arial"/>
              </a:rPr>
              <a:t>#sig-windows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8038877" y="2452960"/>
            <a:ext cx="28038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https://groups.google.com/forum/#!forum/kubernetes-sig-windows</a:t>
            </a:r>
            <a:endParaRPr sz="1400">
              <a:solidFill>
                <a:srgbClr val="0000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31"/>
          <p:cNvCxnSpPr/>
          <p:nvPr/>
        </p:nvCxnSpPr>
        <p:spPr>
          <a:xfrm>
            <a:off x="5726646" y="5166391"/>
            <a:ext cx="5851500" cy="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31"/>
          <p:cNvSpPr txBox="1"/>
          <p:nvPr/>
        </p:nvSpPr>
        <p:spPr>
          <a:xfrm>
            <a:off x="5937099" y="6283509"/>
            <a:ext cx="15198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 Playlist</a:t>
            </a:r>
            <a:endParaRPr sz="1400">
              <a:solidFill>
                <a:srgbClr val="0000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6147551" y="3346649"/>
            <a:ext cx="1098949" cy="783175"/>
          </a:xfrm>
          <a:custGeom>
            <a:rect b="b" l="l" r="r" t="t"/>
            <a:pathLst>
              <a:path extrusionOk="0" h="274" w="385">
                <a:moveTo>
                  <a:pt x="382" y="97"/>
                </a:moveTo>
                <a:cubicBezTo>
                  <a:pt x="380" y="94"/>
                  <a:pt x="376" y="92"/>
                  <a:pt x="373" y="92"/>
                </a:cubicBezTo>
                <a:cubicBezTo>
                  <a:pt x="89" y="92"/>
                  <a:pt x="89" y="92"/>
                  <a:pt x="89" y="92"/>
                </a:cubicBezTo>
                <a:cubicBezTo>
                  <a:pt x="84" y="92"/>
                  <a:pt x="80" y="95"/>
                  <a:pt x="78" y="100"/>
                </a:cubicBezTo>
                <a:cubicBezTo>
                  <a:pt x="20" y="257"/>
                  <a:pt x="20" y="257"/>
                  <a:pt x="20" y="257"/>
                </a:cubicBezTo>
                <a:cubicBezTo>
                  <a:pt x="20" y="257"/>
                  <a:pt x="20" y="257"/>
                  <a:pt x="20" y="257"/>
                </a:cubicBezTo>
                <a:cubicBezTo>
                  <a:pt x="19" y="261"/>
                  <a:pt x="19" y="265"/>
                  <a:pt x="22" y="268"/>
                </a:cubicBezTo>
                <a:cubicBezTo>
                  <a:pt x="24" y="271"/>
                  <a:pt x="27" y="273"/>
                  <a:pt x="31" y="273"/>
                </a:cubicBezTo>
                <a:cubicBezTo>
                  <a:pt x="324" y="274"/>
                  <a:pt x="324" y="274"/>
                  <a:pt x="324" y="274"/>
                </a:cubicBezTo>
                <a:cubicBezTo>
                  <a:pt x="324" y="274"/>
                  <a:pt x="324" y="274"/>
                  <a:pt x="324" y="274"/>
                </a:cubicBezTo>
                <a:cubicBezTo>
                  <a:pt x="329" y="274"/>
                  <a:pt x="333" y="271"/>
                  <a:pt x="334" y="266"/>
                </a:cubicBezTo>
                <a:cubicBezTo>
                  <a:pt x="384" y="107"/>
                  <a:pt x="384" y="107"/>
                  <a:pt x="384" y="107"/>
                </a:cubicBezTo>
                <a:cubicBezTo>
                  <a:pt x="385" y="104"/>
                  <a:pt x="384" y="100"/>
                  <a:pt x="382" y="97"/>
                </a:cubicBezTo>
                <a:close/>
                <a:moveTo>
                  <a:pt x="320" y="258"/>
                </a:moveTo>
                <a:cubicBezTo>
                  <a:pt x="37" y="257"/>
                  <a:pt x="37" y="257"/>
                  <a:pt x="37" y="257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366" y="108"/>
                  <a:pt x="366" y="108"/>
                  <a:pt x="366" y="108"/>
                </a:cubicBezTo>
                <a:lnTo>
                  <a:pt x="320" y="258"/>
                </a:lnTo>
                <a:close/>
                <a:moveTo>
                  <a:pt x="110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234"/>
                  <a:pt x="16" y="234"/>
                  <a:pt x="16" y="234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5" y="0"/>
                  <a:pt x="117" y="0"/>
                  <a:pt x="118" y="2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308" y="20"/>
                  <a:pt x="308" y="20"/>
                  <a:pt x="308" y="20"/>
                </a:cubicBezTo>
                <a:cubicBezTo>
                  <a:pt x="308" y="36"/>
                  <a:pt x="308" y="36"/>
                  <a:pt x="308" y="36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134" y="36"/>
                  <a:pt x="132" y="35"/>
                  <a:pt x="130" y="34"/>
                </a:cubicBezTo>
                <a:lnTo>
                  <a:pt x="110" y="16"/>
                </a:lnTo>
                <a:close/>
                <a:moveTo>
                  <a:pt x="41" y="53"/>
                </a:moveTo>
                <a:cubicBezTo>
                  <a:pt x="335" y="53"/>
                  <a:pt x="335" y="53"/>
                  <a:pt x="335" y="53"/>
                </a:cubicBezTo>
                <a:cubicBezTo>
                  <a:pt x="339" y="53"/>
                  <a:pt x="343" y="57"/>
                  <a:pt x="343" y="61"/>
                </a:cubicBezTo>
                <a:cubicBezTo>
                  <a:pt x="343" y="81"/>
                  <a:pt x="343" y="81"/>
                  <a:pt x="343" y="81"/>
                </a:cubicBezTo>
                <a:cubicBezTo>
                  <a:pt x="327" y="81"/>
                  <a:pt x="327" y="81"/>
                  <a:pt x="327" y="81"/>
                </a:cubicBezTo>
                <a:cubicBezTo>
                  <a:pt x="327" y="69"/>
                  <a:pt x="327" y="69"/>
                  <a:pt x="327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134"/>
                  <a:pt x="49" y="134"/>
                  <a:pt x="49" y="134"/>
                </a:cubicBezTo>
                <a:cubicBezTo>
                  <a:pt x="33" y="134"/>
                  <a:pt x="33" y="134"/>
                  <a:pt x="33" y="134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57"/>
                  <a:pt x="37" y="53"/>
                  <a:pt x="41" y="53"/>
                </a:cubicBezTo>
                <a:close/>
              </a:path>
            </a:pathLst>
          </a:custGeom>
          <a:solidFill>
            <a:srgbClr val="00003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80131" y="5326875"/>
            <a:ext cx="938856" cy="94533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/>
        </p:nvSpPr>
        <p:spPr>
          <a:xfrm>
            <a:off x="8108807" y="6269926"/>
            <a:ext cx="2889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rgbClr val="0563C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https://zoom.us/j/94389601840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Tuesday @ 12.30pm EST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/>
          <p:nvPr/>
        </p:nvSpPr>
        <p:spPr>
          <a:xfrm>
            <a:off x="606232" y="2001697"/>
            <a:ext cx="69404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/>
        </p:nvSpPr>
        <p:spPr>
          <a:xfrm>
            <a:off x="309878" y="4265801"/>
            <a:ext cx="2536811" cy="2152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Mark Rossetti</a:t>
            </a:r>
            <a:b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Software Engineer</a:t>
            </a:r>
            <a:b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Microsoft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@marosset / GitHub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@Mark Rossetti / K8s slack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2927299" y="4265801"/>
            <a:ext cx="2536811" cy="2152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CA">
                <a:solidFill>
                  <a:srgbClr val="262626"/>
                </a:solidFill>
              </a:rPr>
              <a:t>Brandon Smith</a:t>
            </a:r>
            <a:b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>
                <a:solidFill>
                  <a:srgbClr val="262626"/>
                </a:solidFill>
              </a:rPr>
              <a:t>Product Manager</a:t>
            </a:r>
            <a:b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CA">
                <a:solidFill>
                  <a:srgbClr val="262626"/>
                </a:solidFill>
              </a:rPr>
              <a:t>Microsoft</a:t>
            </a:r>
            <a:endParaRPr i="1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CA">
                <a:solidFill>
                  <a:srgbClr val="262626"/>
                </a:solidFill>
              </a:rPr>
              <a:t>@brasmith-ms / GitHub</a:t>
            </a:r>
            <a:endParaRPr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CA">
                <a:solidFill>
                  <a:srgbClr val="262626"/>
                </a:solidFill>
              </a:rPr>
              <a:t>@Brandon Smith (MS) / K8s</a:t>
            </a:r>
            <a:endParaRPr>
              <a:solidFill>
                <a:srgbClr val="262626"/>
              </a:solidFill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415801" y="341286"/>
            <a:ext cx="62975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i="0" lang="en-CA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Speaker Introductions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5711797" y="4265800"/>
            <a:ext cx="2536811" cy="2152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CA">
                <a:solidFill>
                  <a:srgbClr val="262626"/>
                </a:solidFill>
              </a:rPr>
              <a:t>Jay Vyas</a:t>
            </a:r>
            <a:b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>
                <a:solidFill>
                  <a:srgbClr val="262626"/>
                </a:solidFill>
              </a:rPr>
              <a:t>Staff Engineer</a:t>
            </a:r>
            <a:b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CA">
                <a:solidFill>
                  <a:srgbClr val="262626"/>
                </a:solidFill>
              </a:rPr>
              <a:t>VMWare</a:t>
            </a:r>
            <a:endParaRPr i="1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1" lang="en-CA">
                <a:solidFill>
                  <a:srgbClr val="262626"/>
                </a:solidFill>
              </a:rPr>
              <a:t>@jayunit100 (tw/gh)</a:t>
            </a:r>
            <a:endParaRPr i="1">
              <a:solidFill>
                <a:srgbClr val="262626"/>
              </a:solidFill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8820677" y="4265801"/>
            <a:ext cx="2536811" cy="2044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CA">
                <a:solidFill>
                  <a:srgbClr val="262626"/>
                </a:solidFill>
              </a:rPr>
              <a:t>Claudiu Belu</a:t>
            </a:r>
            <a:b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>
                <a:solidFill>
                  <a:srgbClr val="262626"/>
                </a:solidFill>
              </a:rPr>
              <a:t>Cloud Engineer</a:t>
            </a:r>
            <a:br>
              <a:rPr b="0" i="0" lang="en-CA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CA">
                <a:solidFill>
                  <a:srgbClr val="262626"/>
                </a:solidFill>
              </a:rPr>
              <a:t>Cloudbase Solutions</a:t>
            </a:r>
            <a:endParaRPr i="1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1" lang="en-CA">
                <a:solidFill>
                  <a:srgbClr val="262626"/>
                </a:solidFill>
              </a:rPr>
              <a:t>@claudiubelu / GitHub</a:t>
            </a:r>
            <a:endParaRPr i="1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i="1" lang="en-CA">
                <a:solidFill>
                  <a:srgbClr val="262626"/>
                </a:solidFill>
              </a:rPr>
              <a:t>@Claudiu Belu / K8s slack</a:t>
            </a:r>
            <a:endParaRPr i="1">
              <a:solidFill>
                <a:srgbClr val="262626"/>
              </a:solidFill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49" y="2428607"/>
            <a:ext cx="1472837" cy="189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125" y="2543699"/>
            <a:ext cx="1770598" cy="17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461" y="2459476"/>
            <a:ext cx="1395866" cy="18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0604" y="2351663"/>
            <a:ext cx="1796965" cy="21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415801" y="341286"/>
            <a:ext cx="629751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i="0" lang="en-CA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415801" y="1954306"/>
            <a:ext cx="7620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new</a:t>
            </a:r>
            <a:br>
              <a:rPr b="0" i="0" lang="en-CA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 Users</a:t>
            </a:r>
            <a:br>
              <a:rPr b="0" i="0" lang="en-CA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CA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KPNG: Next gen Kube Proxy for</a:t>
            </a:r>
            <a:r>
              <a:rPr lang="en-CA" sz="2000"/>
              <a:t> windows updates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CA" sz="2000"/>
              <a:t>What’s Next and Additional Resources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/>
          <p:nvPr/>
        </p:nvSpPr>
        <p:spPr>
          <a:xfrm>
            <a:off x="606232" y="2001697"/>
            <a:ext cx="69404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Updates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5a23ceda_2_8"/>
          <p:cNvSpPr txBox="1"/>
          <p:nvPr/>
        </p:nvSpPr>
        <p:spPr>
          <a:xfrm>
            <a:off x="415801" y="341286"/>
            <a:ext cx="6297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lang="en-CA" sz="4000">
                <a:solidFill>
                  <a:srgbClr val="262626"/>
                </a:solidFill>
              </a:rPr>
              <a:t>GMSA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245a23ceda_2_8"/>
          <p:cNvSpPr txBox="1"/>
          <p:nvPr/>
        </p:nvSpPr>
        <p:spPr>
          <a:xfrm>
            <a:off x="685300" y="1880600"/>
            <a:ext cx="53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1245a23ceda_2_8"/>
          <p:cNvSpPr txBox="1"/>
          <p:nvPr/>
        </p:nvSpPr>
        <p:spPr>
          <a:xfrm>
            <a:off x="415800" y="2039975"/>
            <a:ext cx="91800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98000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“V2”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Ability to run container images as gMSA identities without requiring host to be domain joined through the use of CCG (Container Credential </a:t>
            </a: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Guard</a:t>
            </a: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) plugins making it much easier to manage Windows nodes </a:t>
            </a:r>
            <a:br>
              <a:rPr lang="en-CA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Support added in </a:t>
            </a:r>
            <a:r>
              <a:rPr lang="en-CA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https://github.com/kubernetes-sigs/windows-gmsa/releases/tag/v0.3.0</a:t>
            </a: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CA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Reference plugin implementation available at </a:t>
            </a:r>
            <a:br>
              <a:rPr lang="en-CA" sz="1700">
                <a:latin typeface="Calibri"/>
                <a:ea typeface="Calibri"/>
                <a:cs typeface="Calibri"/>
                <a:sym typeface="Calibri"/>
              </a:rPr>
            </a:br>
            <a:r>
              <a:rPr lang="en-CA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https://github.com/microsoft/Azure-Key-Vault-Plugin-gMSA</a:t>
            </a:r>
            <a:br>
              <a:rPr lang="en-CA" sz="1700">
                <a:latin typeface="Calibri"/>
                <a:ea typeface="Calibri"/>
                <a:cs typeface="Calibri"/>
                <a:sym typeface="Calibri"/>
              </a:rPr>
            </a:b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○"/>
            </a:pP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More information can be found at </a:t>
            </a:r>
            <a:r>
              <a:rPr lang="en-CA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https://docs.microsoft.com/en-us/virtualization/windowscontainers/manage-containers/manage-serviceaccounts</a:t>
            </a: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CA" sz="1700">
                <a:latin typeface="Calibri"/>
                <a:ea typeface="Calibri"/>
                <a:cs typeface="Calibri"/>
                <a:sym typeface="Calibri"/>
              </a:rPr>
              <a:t>Helm chart for deployment!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45a23ceda_2_0"/>
          <p:cNvSpPr txBox="1"/>
          <p:nvPr/>
        </p:nvSpPr>
        <p:spPr>
          <a:xfrm>
            <a:off x="415801" y="341286"/>
            <a:ext cx="6297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lang="en-CA" sz="4000">
                <a:solidFill>
                  <a:srgbClr val="262626"/>
                </a:solidFill>
              </a:rPr>
              <a:t>Pod OS Field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245a23ceda_2_0"/>
          <p:cNvSpPr txBox="1"/>
          <p:nvPr/>
        </p:nvSpPr>
        <p:spPr>
          <a:xfrm>
            <a:off x="398425" y="1482175"/>
            <a:ext cx="529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Promoted to Beta in 1.24 (on by default)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Currently NOT used for scheduling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Allows for enhanced pod validation and error reporting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No default values!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1245a23ced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00" y="2528875"/>
            <a:ext cx="43053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245a23ceda_2_0"/>
          <p:cNvSpPr txBox="1"/>
          <p:nvPr/>
        </p:nvSpPr>
        <p:spPr>
          <a:xfrm>
            <a:off x="5413300" y="872700"/>
            <a:ext cx="360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latin typeface="Calibri"/>
                <a:ea typeface="Calibri"/>
                <a:cs typeface="Calibri"/>
                <a:sym typeface="Calibri"/>
              </a:rPr>
              <a:t>Windows container accidently scheduled to linux nodes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Old behavior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1245a23ced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300" y="1897475"/>
            <a:ext cx="4791075" cy="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245a23ceda_2_0"/>
          <p:cNvSpPr txBox="1"/>
          <p:nvPr/>
        </p:nvSpPr>
        <p:spPr>
          <a:xfrm>
            <a:off x="5488075" y="4391125"/>
            <a:ext cx="51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New behavior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245a23ceda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075" y="2758862"/>
            <a:ext cx="6550975" cy="14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245a23ceda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8075" y="4927800"/>
            <a:ext cx="42386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245a23ceda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8075" y="5635775"/>
            <a:ext cx="6550976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4a4b4ffbe_2_0"/>
          <p:cNvSpPr txBox="1"/>
          <p:nvPr/>
        </p:nvSpPr>
        <p:spPr>
          <a:xfrm>
            <a:off x="838050" y="190750"/>
            <a:ext cx="9033600" cy="18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6BA9"/>
              </a:buClr>
              <a:buSzPts val="4800"/>
              <a:buFont typeface="Arial"/>
              <a:buNone/>
            </a:pPr>
            <a:r>
              <a:rPr b="1" lang="en-CA" sz="4000">
                <a:solidFill>
                  <a:srgbClr val="262626"/>
                </a:solidFill>
              </a:rPr>
              <a:t>Operational Readiness Specification For Windows (i.e. Windows Conformance)</a:t>
            </a:r>
            <a:endParaRPr b="1" sz="4000">
              <a:solidFill>
                <a:srgbClr val="262626"/>
              </a:solidFill>
            </a:endParaRPr>
          </a:p>
        </p:txBody>
      </p:sp>
      <p:sp>
        <p:nvSpPr>
          <p:cNvPr id="141" name="Google Shape;141;g124a4b4ffbe_2_0"/>
          <p:cNvSpPr txBox="1"/>
          <p:nvPr/>
        </p:nvSpPr>
        <p:spPr>
          <a:xfrm>
            <a:off x="838050" y="2140975"/>
            <a:ext cx="4908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/>
              <a:t>Checkout our </a:t>
            </a:r>
            <a:r>
              <a:rPr lang="en-CA" sz="1500"/>
              <a:t>introduction</a:t>
            </a:r>
            <a:r>
              <a:rPr lang="en-CA" sz="1500"/>
              <a:t> to Windows Multi-OS clusters on Antrea live, </a:t>
            </a:r>
            <a:r>
              <a:rPr lang="en-CA" sz="1500" u="sng">
                <a:solidFill>
                  <a:schemeClr val="hlink"/>
                </a:solidFill>
                <a:hlinkClick r:id="rId3"/>
              </a:rPr>
              <a:t>https://www.youtube.com/watch?v=Z_1dI-yR_Fw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2" name="Google Shape;142;g124a4b4ffbe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550" y="1429463"/>
            <a:ext cx="4804200" cy="516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24a4b4ffbe_2_0"/>
          <p:cNvSpPr txBox="1"/>
          <p:nvPr/>
        </p:nvSpPr>
        <p:spPr>
          <a:xfrm>
            <a:off x="838050" y="3574550"/>
            <a:ext cx="4804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/>
              <a:t>Test it out as a sonobuoy plugin for an easy to understand way to evaluate your supported </a:t>
            </a:r>
            <a:r>
              <a:rPr lang="en-CA" sz="1500"/>
              <a:t>windows functionality on Kubernetes !</a:t>
            </a:r>
            <a:endParaRPr sz="1500"/>
          </a:p>
        </p:txBody>
      </p:sp>
      <p:sp>
        <p:nvSpPr>
          <p:cNvPr id="144" name="Google Shape;144;g124a4b4ffbe_2_0"/>
          <p:cNvSpPr txBox="1"/>
          <p:nvPr/>
        </p:nvSpPr>
        <p:spPr>
          <a:xfrm>
            <a:off x="838050" y="4962950"/>
            <a:ext cx="97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alibri"/>
                <a:ea typeface="Calibri"/>
                <a:cs typeface="Calibri"/>
                <a:sym typeface="Calibri"/>
              </a:rPr>
              <a:t>https://github.com/K8sbykeshed/op-readiness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606232" y="2001697"/>
            <a:ext cx="694046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 Users</a:t>
            </a:r>
            <a:endParaRPr b="1" i="0" sz="4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2019-07-29T21:37:05Z</dcterms:created>
  <dc:creator>Alex Contini</dc:creator>
</cp:coreProperties>
</file>